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68" r:id="rId3"/>
    <p:sldId id="259" r:id="rId4"/>
    <p:sldId id="265" r:id="rId5"/>
    <p:sldId id="260" r:id="rId6"/>
    <p:sldId id="261" r:id="rId7"/>
    <p:sldId id="262" r:id="rId8"/>
    <p:sldId id="263" r:id="rId9"/>
    <p:sldId id="264" r:id="rId10"/>
    <p:sldId id="258" r:id="rId11"/>
    <p:sldId id="266" r:id="rId12"/>
    <p:sldId id="25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12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272399-9145-40F2-9D12-5AA0EA7957C8}" type="datetimeFigureOut">
              <a:rPr lang="en-GB" smtClean="0"/>
              <a:t>12/01/2015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3219872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272399-9145-40F2-9D12-5AA0EA7957C8}" type="datetimeFigureOut">
              <a:rPr lang="en-GB" smtClean="0"/>
              <a:t>12/01/2015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989393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272399-9145-40F2-9D12-5AA0EA7957C8}" type="datetimeFigureOut">
              <a:rPr lang="en-GB" smtClean="0"/>
              <a:t>12/01/2015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193053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272399-9145-40F2-9D12-5AA0EA7957C8}" type="datetimeFigureOut">
              <a:rPr lang="en-GB" smtClean="0"/>
              <a:t>12/01/2015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3868550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272399-9145-40F2-9D12-5AA0EA7957C8}" type="datetimeFigureOut">
              <a:rPr lang="en-GB" smtClean="0"/>
              <a:t>12/01/2015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1005123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0272399-9145-40F2-9D12-5AA0EA7957C8}" type="datetimeFigureOut">
              <a:rPr lang="en-GB" smtClean="0"/>
              <a:t>12/01/2015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1758331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272399-9145-40F2-9D12-5AA0EA7957C8}" type="datetimeFigureOut">
              <a:rPr lang="en-GB" smtClean="0"/>
              <a:t>12/01/2015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481131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0272399-9145-40F2-9D12-5AA0EA7957C8}" type="datetimeFigureOut">
              <a:rPr lang="en-GB" smtClean="0"/>
              <a:t>12/01/2015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3686191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272399-9145-40F2-9D12-5AA0EA7957C8}" type="datetimeFigureOut">
              <a:rPr lang="en-GB" smtClean="0"/>
              <a:t>12/01/2015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2804677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272399-9145-40F2-9D12-5AA0EA7957C8}" type="datetimeFigureOut">
              <a:rPr lang="en-GB" smtClean="0"/>
              <a:t>12/01/2015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677954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272399-9145-40F2-9D12-5AA0EA7957C8}" type="datetimeFigureOut">
              <a:rPr lang="en-GB" smtClean="0"/>
              <a:t>12/01/2015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3BAF0C-C743-47FC-B8C6-326B504929B7}" type="slidenum">
              <a:rPr lang="en-GB" smtClean="0"/>
              <a:t>‹#›</a:t>
            </a:fld>
            <a:endParaRPr lang="en-GB"/>
          </a:p>
        </p:txBody>
      </p:sp>
    </p:spTree>
    <p:extLst>
      <p:ext uri="{BB962C8B-B14F-4D97-AF65-F5344CB8AC3E}">
        <p14:creationId xmlns:p14="http://schemas.microsoft.com/office/powerpoint/2010/main" val="427855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272399-9145-40F2-9D12-5AA0EA7957C8}" type="datetimeFigureOut">
              <a:rPr lang="en-GB" smtClean="0"/>
              <a:t>12/01/2015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3BAF0C-C743-47FC-B8C6-326B504929B7}" type="slidenum">
              <a:rPr lang="en-GB" smtClean="0"/>
              <a:t>‹#›</a:t>
            </a:fld>
            <a:endParaRPr lang="en-GB"/>
          </a:p>
        </p:txBody>
      </p:sp>
    </p:spTree>
    <p:extLst>
      <p:ext uri="{BB962C8B-B14F-4D97-AF65-F5344CB8AC3E}">
        <p14:creationId xmlns:p14="http://schemas.microsoft.com/office/powerpoint/2010/main" val="7949215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chartsinfrance.net/actualite/news-95307.html" TargetMode="External"/><Relationship Id="rId2" Type="http://schemas.openxmlformats.org/officeDocument/2006/relationships/hyperlink" Target="http://recrea2.free.fr/accueil.php"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www.facebook.com/photo.php?fbid=10204224017295607&amp;set=a.1217557674068.2030278.1082650152&amp;type=1" TargetMode="External"/><Relationship Id="rId2" Type="http://schemas.openxmlformats.org/officeDocument/2006/relationships/hyperlink" Target="https://www.facebook.com/francois.corbier1?fref=nf" TargetMode="Externa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hyperlink" Target="../../Downloads/7jours-150109-charlie-transcription.docx" TargetMode="External"/><Relationship Id="rId2" Type="http://schemas.openxmlformats.org/officeDocument/2006/relationships/hyperlink" Target="http://enseigner.tv5monde.com/fle/je-suis-charlie"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cartooningforpeace.org/" TargetMode="External"/><Relationship Id="rId2" Type="http://schemas.openxmlformats.org/officeDocument/2006/relationships/hyperlink" Target="http://www.tv5monde.com/cms/chaine-francophone/info/Les-dossiers-de-la-redaction/France-2015/p-29961-Charlie-Hebdo-l-hommage-des-dessinateurs.htm" TargetMode="External"/><Relationship Id="rId1" Type="http://schemas.openxmlformats.org/officeDocument/2006/relationships/slideLayout" Target="../slideLayouts/slideLayout7.xml"/><Relationship Id="rId4" Type="http://schemas.openxmlformats.org/officeDocument/2006/relationships/hyperlink" Target="http://enseigner.tv5monde.co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www.youtube.com/watch?v=hLfH4m5EdP0" TargetMode="External"/><Relationship Id="rId3" Type="http://schemas.openxmlformats.org/officeDocument/2006/relationships/image" Target="../media/image5.jpeg"/><Relationship Id="rId7" Type="http://schemas.openxmlformats.org/officeDocument/2006/relationships/hyperlink" Target="https://www.youtube.com/watch?v=s0AdyQwlxLs" TargetMode="Externa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hyperlink" Target="https://www.youtube.com/watch?v=Cqy3xw-oFsY" TargetMode="External"/><Relationship Id="rId5" Type="http://schemas.openxmlformats.org/officeDocument/2006/relationships/hyperlink" Target="https://www.youtube.com/watch?v=y5-IJcI1WjU" TargetMode="External"/><Relationship Id="rId4" Type="http://schemas.openxmlformats.org/officeDocument/2006/relationships/hyperlink" Target="https://www.youtube.com/watch?v=WNBTCayvqt8"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linternaute.com/actualite/societe-france/hommage-a-cabu-dessinateur-culte-de-charlie-hebdo/sa-collaboration-avec-dorothee-pour-recre-a2.shtml"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fbcdn-sphotos-c-a.akamaihd.net/hphotos-ak-xap1/v/t1.0-9/10906481_10152956039245295_8328361918706134365_n.jpg?oh=60476d127d1e82986aecf74f8cca2670&amp;oe=55687CF5&amp;__gda__=1430096288_18c0871cc1b4794d6c67ef148ee0cf5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33" y="94647"/>
            <a:ext cx="9144000" cy="5543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3396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10487" y="3244334"/>
            <a:ext cx="3323026" cy="646331"/>
          </a:xfrm>
          <a:prstGeom prst="rect">
            <a:avLst/>
          </a:prstGeom>
        </p:spPr>
        <p:txBody>
          <a:bodyPr wrap="none">
            <a:spAutoFit/>
          </a:bodyPr>
          <a:lstStyle/>
          <a:p>
            <a:r>
              <a:rPr lang="en-GB" dirty="0" smtClean="0">
                <a:hlinkClick r:id="rId2"/>
              </a:rPr>
              <a:t>http://recrea2.free.fr/accueil.php</a:t>
            </a:r>
            <a:endParaRPr lang="en-GB" dirty="0" smtClean="0"/>
          </a:p>
          <a:p>
            <a:endParaRPr lang="en-GB" dirty="0"/>
          </a:p>
        </p:txBody>
      </p:sp>
      <p:sp>
        <p:nvSpPr>
          <p:cNvPr id="3" name="TextBox 2"/>
          <p:cNvSpPr txBox="1"/>
          <p:nvPr/>
        </p:nvSpPr>
        <p:spPr>
          <a:xfrm>
            <a:off x="347730" y="463639"/>
            <a:ext cx="4069724" cy="646331"/>
          </a:xfrm>
          <a:prstGeom prst="rect">
            <a:avLst/>
          </a:prstGeom>
          <a:noFill/>
        </p:spPr>
        <p:txBody>
          <a:bodyPr wrap="square" rtlCol="0">
            <a:spAutoFit/>
          </a:bodyPr>
          <a:lstStyle/>
          <a:p>
            <a:r>
              <a:rPr lang="en-GB" sz="3600" dirty="0" err="1" smtClean="0"/>
              <a:t>Récré</a:t>
            </a:r>
            <a:r>
              <a:rPr lang="en-GB" sz="3600" dirty="0" smtClean="0"/>
              <a:t> A2</a:t>
            </a:r>
            <a:endParaRPr lang="en-GB" sz="3600" dirty="0"/>
          </a:p>
        </p:txBody>
      </p:sp>
      <p:sp>
        <p:nvSpPr>
          <p:cNvPr id="5" name="TextBox 4"/>
          <p:cNvSpPr txBox="1"/>
          <p:nvPr/>
        </p:nvSpPr>
        <p:spPr>
          <a:xfrm>
            <a:off x="347730" y="5409560"/>
            <a:ext cx="5696624" cy="923330"/>
          </a:xfrm>
          <a:prstGeom prst="rect">
            <a:avLst/>
          </a:prstGeom>
          <a:noFill/>
        </p:spPr>
        <p:txBody>
          <a:bodyPr wrap="none" rtlCol="0">
            <a:spAutoFit/>
          </a:bodyPr>
          <a:lstStyle/>
          <a:p>
            <a:r>
              <a:rPr lang="en-GB" dirty="0" err="1" smtClean="0"/>
              <a:t>Hommage</a:t>
            </a:r>
            <a:r>
              <a:rPr lang="en-GB" dirty="0" smtClean="0"/>
              <a:t> de </a:t>
            </a:r>
            <a:r>
              <a:rPr lang="en-GB" dirty="0" err="1" smtClean="0"/>
              <a:t>Corbier</a:t>
            </a:r>
            <a:r>
              <a:rPr lang="en-GB" dirty="0" smtClean="0"/>
              <a:t> à Cabu</a:t>
            </a:r>
          </a:p>
          <a:p>
            <a:r>
              <a:rPr lang="en-GB" dirty="0" smtClean="0">
                <a:hlinkClick r:id="rId3"/>
              </a:rPr>
              <a:t>http://www.chartsinfrance.net/actualite/news-95307.html</a:t>
            </a:r>
            <a:endParaRPr lang="en-GB" dirty="0" smtClean="0"/>
          </a:p>
          <a:p>
            <a:endParaRPr lang="en-GB" dirty="0"/>
          </a:p>
        </p:txBody>
      </p:sp>
    </p:spTree>
    <p:extLst>
      <p:ext uri="{BB962C8B-B14F-4D97-AF65-F5344CB8AC3E}">
        <p14:creationId xmlns:p14="http://schemas.microsoft.com/office/powerpoint/2010/main" val="2060947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133350" y="53654"/>
            <a:ext cx="8627228" cy="617221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44436"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ctr"/>
            <a:r>
              <a:rPr lang="en-GB" sz="1400" dirty="0" err="1" smtClean="0"/>
              <a:t>Hommage</a:t>
            </a:r>
            <a:r>
              <a:rPr lang="en-GB" sz="1400" dirty="0" smtClean="0"/>
              <a:t> de </a:t>
            </a:r>
            <a:r>
              <a:rPr lang="en-GB" sz="1400" dirty="0" err="1" smtClean="0"/>
              <a:t>Corbier</a:t>
            </a:r>
            <a:r>
              <a:rPr lang="en-GB" sz="1400" dirty="0" smtClean="0"/>
              <a:t> à Cabu – You may want to take a look. It can be a little rude at times, sorry.</a:t>
            </a:r>
          </a:p>
          <a:p>
            <a:pPr marL="0" marR="0" lvl="0" indent="0" algn="l" defTabSz="914400" rtl="0" eaLnBrk="0" fontAlgn="ctr" latinLnBrk="0" hangingPunct="0">
              <a:lnSpc>
                <a:spcPct val="100000"/>
              </a:lnSpc>
              <a:spcBef>
                <a:spcPct val="0"/>
              </a:spcBef>
              <a:spcAft>
                <a:spcPct val="0"/>
              </a:spcAft>
              <a:buClrTx/>
              <a:buSzTx/>
              <a:buFontTx/>
              <a:buNone/>
              <a:tabLst/>
            </a:pPr>
            <a:r>
              <a:rPr kumimoji="0" lang="fr-FR" altLang="en-US" sz="1400" b="1" i="0" u="none" strike="noStrike" cap="none" normalizeH="0" baseline="0" dirty="0" smtClean="0">
                <a:ln>
                  <a:noFill/>
                </a:ln>
                <a:solidFill>
                  <a:srgbClr val="3B5998"/>
                </a:solidFill>
                <a:effectLst/>
                <a:latin typeface="Helvetica" panose="020B0604020202020204" pitchFamily="34" charset="0"/>
                <a:hlinkClick r:id="rId2"/>
              </a:rPr>
              <a:t/>
            </a:r>
            <a:br>
              <a:rPr kumimoji="0" lang="fr-FR" altLang="en-US" sz="1400" b="1" i="0" u="none" strike="noStrike" cap="none" normalizeH="0" baseline="0" dirty="0" smtClean="0">
                <a:ln>
                  <a:noFill/>
                </a:ln>
                <a:solidFill>
                  <a:srgbClr val="3B5998"/>
                </a:solidFill>
                <a:effectLst/>
                <a:latin typeface="Helvetica" panose="020B0604020202020204" pitchFamily="34" charset="0"/>
                <a:hlinkClick r:id="rId2"/>
              </a:rPr>
            </a:br>
            <a:r>
              <a:rPr kumimoji="0" lang="fr-FR" altLang="en-US" sz="1400" b="1" i="0" u="none" strike="noStrike" cap="none" normalizeH="0" baseline="0" dirty="0" smtClean="0">
                <a:ln>
                  <a:noFill/>
                </a:ln>
                <a:solidFill>
                  <a:srgbClr val="3B5998"/>
                </a:solidFill>
                <a:effectLst/>
                <a:latin typeface="Helvetica" panose="020B0604020202020204" pitchFamily="34" charset="0"/>
                <a:hlinkClick r:id="rId2"/>
              </a:rPr>
              <a:t>François Corbier</a:t>
            </a:r>
            <a:r>
              <a:rPr kumimoji="0" lang="fr-FR" altLang="en-US" sz="1400" b="1" i="0" u="none" strike="noStrike" cap="none" normalizeH="0" baseline="0" dirty="0" smtClean="0">
                <a:ln>
                  <a:noFill/>
                </a:ln>
                <a:solidFill>
                  <a:srgbClr val="3B5998"/>
                </a:solidFill>
                <a:effectLst/>
                <a:latin typeface="Helvetica" panose="020B0604020202020204" pitchFamily="34" charset="0"/>
              </a:rPr>
              <a:t> - </a:t>
            </a:r>
            <a:r>
              <a:rPr kumimoji="0" lang="fr-FR" altLang="en-US" sz="1200" b="0" i="0" u="none" strike="noStrike" cap="none" normalizeH="0" baseline="0" dirty="0" err="1" smtClean="0">
                <a:ln>
                  <a:noFill/>
                </a:ln>
                <a:solidFill>
                  <a:srgbClr val="9197A3"/>
                </a:solidFill>
                <a:effectLst/>
                <a:latin typeface="Helvetica" panose="020B0604020202020204" pitchFamily="34" charset="0"/>
                <a:hlinkClick r:id="rId3"/>
              </a:rPr>
              <a:t>January</a:t>
            </a:r>
            <a:r>
              <a:rPr kumimoji="0" lang="fr-FR" altLang="en-US" sz="1200" b="0" i="0" u="none" strike="noStrike" cap="none" normalizeH="0" baseline="0" dirty="0" smtClean="0">
                <a:ln>
                  <a:noFill/>
                </a:ln>
                <a:solidFill>
                  <a:srgbClr val="9197A3"/>
                </a:solidFill>
                <a:effectLst/>
                <a:latin typeface="Helvetica" panose="020B0604020202020204" pitchFamily="34" charset="0"/>
                <a:hlinkClick r:id="rId3"/>
              </a:rPr>
              <a:t> 7 at 3:02pm</a:t>
            </a:r>
            <a:r>
              <a:rPr kumimoji="0" lang="fr-FR" altLang="en-US" sz="1200" b="0" i="0" u="none" strike="noStrike" cap="none" normalizeH="0" baseline="0" dirty="0" smtClean="0">
                <a:ln>
                  <a:noFill/>
                </a:ln>
                <a:solidFill>
                  <a:srgbClr val="9197A3"/>
                </a:solidFill>
                <a:effectLst/>
                <a:latin typeface="Helvetica" panose="020B0604020202020204" pitchFamily="34" charset="0"/>
              </a:rPr>
              <a:t> </a:t>
            </a:r>
            <a:endParaRPr kumimoji="0" lang="fr-FR" alt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400" b="0" i="0" u="none" strike="noStrike" cap="none" normalizeH="0" baseline="0" dirty="0" smtClean="0">
                <a:ln>
                  <a:noFill/>
                </a:ln>
                <a:solidFill>
                  <a:srgbClr val="141823"/>
                </a:solidFill>
                <a:effectLst/>
                <a:latin typeface="Helvetica" panose="020B0604020202020204" pitchFamily="34" charset="0"/>
              </a:rPr>
              <a:t>Ah putain les cons ! Non seulement dieu n'existe pas mais ses représentants sont toujours aussi médiocres ! Voilà que deux crétins ont déboulé ce matin à Charlie Hebdo. Ils étaient armés. Ils ont tiré. Parmi les victimes on a relevé Cabu. Ce qui me laisse sur le flanc c'est que les personnes qui ont fait ça viennent de se tirer une balle dans le pied. Ce faisant ils attisent encore un peu plus la haine et la colère contre leur communauté. Je doute qu'ils en soient conscients. </a:t>
            </a:r>
            <a:br>
              <a:rPr kumimoji="0" lang="fr-FR" altLang="en-US" sz="1400" b="0" i="0" u="none" strike="noStrike" cap="none" normalizeH="0" baseline="0" dirty="0" smtClean="0">
                <a:ln>
                  <a:noFill/>
                </a:ln>
                <a:solidFill>
                  <a:srgbClr val="141823"/>
                </a:solidFill>
                <a:effectLst/>
                <a:latin typeface="Helvetica" panose="020B0604020202020204" pitchFamily="34" charset="0"/>
              </a:rPr>
            </a:br>
            <a:r>
              <a:rPr kumimoji="0" lang="fr-FR" altLang="en-US" sz="1400" b="0" i="0" u="none" strike="noStrike" cap="none" normalizeH="0" baseline="0" dirty="0" smtClean="0">
                <a:ln>
                  <a:noFill/>
                </a:ln>
                <a:solidFill>
                  <a:srgbClr val="141823"/>
                </a:solidFill>
                <a:effectLst/>
                <a:latin typeface="Helvetica" panose="020B0604020202020204" pitchFamily="34" charset="0"/>
              </a:rPr>
              <a:t>Quand on est con : on est con !  C'est pitoyable.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400" b="0" i="0" u="none" strike="noStrike" cap="none" normalizeH="0" baseline="0" dirty="0" smtClean="0">
                <a:ln>
                  <a:noFill/>
                </a:ln>
                <a:solidFill>
                  <a:srgbClr val="141823"/>
                </a:solidFill>
                <a:effectLst/>
                <a:latin typeface="Helvetica" panose="020B0604020202020204" pitchFamily="34" charset="0"/>
              </a:rPr>
              <a:t>Comment peut-on se faire assassiner pour avoir fait un dessin ? Faut-il que les meurtriers soient stupides. Comme toujours les religieux de tous poils s'emploient à mettre le souk. Les Cathos sont prêts à casser du pédé et de l'avorteur. Des Juifs religieux persistent à assassiner des Palestiniens religieux aussi et des Mahométans entre deux kidnappings de petites filles tuent ceux qui se moquent du Prophète. Et bien sûr c'est chaque fois au nom de l'amour universel que s'arme le bras vengeur !  On est mal barré.</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400" b="0" i="0" u="none" strike="noStrike" cap="none" normalizeH="0" baseline="0" dirty="0" smtClean="0">
                <a:ln>
                  <a:noFill/>
                </a:ln>
                <a:solidFill>
                  <a:srgbClr val="141823"/>
                </a:solidFill>
                <a:effectLst/>
                <a:latin typeface="Helvetica" panose="020B0604020202020204" pitchFamily="34" charset="0"/>
              </a:rPr>
              <a:t>Avec Cabu nous partageons beaucoup de choses. Il est anar. Je le suis. Il aime rire. Je passe ma vie à faire la même chose. Ce matin lorsque j'ai entendu que le journal a été attaqué j'ai eu le souffle coupé. Je me suis mis à pleurer. Comme un gamin auquel on vient d'annoncer que le Père Noël est une blague. Cabu qui m'a tant fait rire me laisse en larme. Cabu ! Bon sang...</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400" b="0" i="0" u="none" strike="noStrike" cap="none" normalizeH="0" baseline="0" dirty="0" smtClean="0">
                <a:ln>
                  <a:noFill/>
                </a:ln>
                <a:solidFill>
                  <a:srgbClr val="141823"/>
                </a:solidFill>
                <a:effectLst/>
                <a:latin typeface="Helvetica" panose="020B0604020202020204" pitchFamily="34" charset="0"/>
              </a:rPr>
              <a:t>Un jour au moment de prendre l'antenne, Dorothée grimpe sur la table sur laquelle Cabu fait ses dessins. Je suis assis à côté de lui. Do est en mini jupe. Je me tourne vers lui et je dis : "Si tu te penches un peu tu pourras voir ses couilles !". Je revois encore mon camarade éclater de rire et se plier en deux pour ne pas qu'on le voit ainsi au moment où s'ouvre l'antenne... C'est comme ça que je veux me souvenir de lui. Riant à s'en décrocher la mâchoire et l'</a:t>
            </a:r>
            <a:r>
              <a:rPr kumimoji="0" lang="fr-FR" altLang="en-US" sz="1400" b="0" i="0" u="none" strike="noStrike" cap="none" normalizeH="0" baseline="0" dirty="0" err="1" smtClean="0">
                <a:ln>
                  <a:noFill/>
                </a:ln>
                <a:solidFill>
                  <a:srgbClr val="141823"/>
                </a:solidFill>
                <a:effectLst/>
                <a:latin typeface="Helvetica" panose="020B0604020202020204" pitchFamily="34" charset="0"/>
              </a:rPr>
              <a:t>oeil</a:t>
            </a:r>
            <a:r>
              <a:rPr kumimoji="0" lang="fr-FR" altLang="en-US" sz="1400" b="0" i="0" u="none" strike="noStrike" cap="none" normalizeH="0" baseline="0" dirty="0" smtClean="0">
                <a:ln>
                  <a:noFill/>
                </a:ln>
                <a:solidFill>
                  <a:srgbClr val="141823"/>
                </a:solidFill>
                <a:effectLst/>
                <a:latin typeface="Helvetica" panose="020B0604020202020204" pitchFamily="34" charset="0"/>
              </a:rPr>
              <a:t> brillant. Cabu est mort et la connerie ne s'est encore jamais aussi bien portée ! L'injustice est flagrante.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400" b="0" i="0" u="none" strike="noStrike" cap="none" normalizeH="0" baseline="0" dirty="0" smtClean="0">
                <a:ln>
                  <a:noFill/>
                </a:ln>
                <a:solidFill>
                  <a:srgbClr val="141823"/>
                </a:solidFill>
                <a:effectLst/>
                <a:latin typeface="Helvetica" panose="020B0604020202020204" pitchFamily="34" charset="0"/>
              </a:rPr>
              <a:t>Je tiens personnellement à remercier le Prophète qui en envoyant ses deux sbires assassiner mon copain me fait une sorte de clin d'</a:t>
            </a:r>
            <a:r>
              <a:rPr kumimoji="0" lang="fr-FR" altLang="en-US" sz="1400" b="0" i="0" u="none" strike="noStrike" cap="none" normalizeH="0" baseline="0" dirty="0" err="1" smtClean="0">
                <a:ln>
                  <a:noFill/>
                </a:ln>
                <a:solidFill>
                  <a:srgbClr val="141823"/>
                </a:solidFill>
                <a:effectLst/>
                <a:latin typeface="Helvetica" panose="020B0604020202020204" pitchFamily="34" charset="0"/>
              </a:rPr>
              <a:t>oeil</a:t>
            </a:r>
            <a:r>
              <a:rPr kumimoji="0" lang="fr-FR" altLang="en-US" sz="1400" b="0" i="0" u="none" strike="noStrike" cap="none" normalizeH="0" baseline="0" dirty="0" smtClean="0">
                <a:ln>
                  <a:noFill/>
                </a:ln>
                <a:solidFill>
                  <a:srgbClr val="141823"/>
                </a:solidFill>
                <a:effectLst/>
                <a:latin typeface="Helvetica" panose="020B0604020202020204" pitchFamily="34" charset="0"/>
              </a:rPr>
              <a:t> car j'ai bien compris qu'il avait été fier de mon papier sur Framboisier et qu'il tenait à m'en faire rédiger un autre pour le plaisir de la lecture.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400" b="0" i="0" u="none" strike="noStrike" cap="none" normalizeH="0" baseline="0" dirty="0" smtClean="0">
                <a:ln>
                  <a:noFill/>
                </a:ln>
                <a:solidFill>
                  <a:srgbClr val="141823"/>
                </a:solidFill>
                <a:effectLst/>
                <a:latin typeface="Helvetica" panose="020B0604020202020204" pitchFamily="34" charset="0"/>
              </a:rPr>
              <a:t>Putains de cons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200" b="0" i="0" u="none" strike="noStrike" cap="none" normalizeH="0" baseline="0" dirty="0" smtClean="0">
                <a:ln>
                  <a:noFill/>
                </a:ln>
                <a:solidFill>
                  <a:srgbClr val="3B5998"/>
                </a:solidFill>
                <a:effectLst/>
                <a:latin typeface="Helvetica" panose="020B0604020202020204" pitchFamily="34" charset="0"/>
              </a:rPr>
              <a:t>                                                           </a:t>
            </a:r>
            <a:endParaRPr kumimoji="0" lang="fr-FR" altLang="en-US" sz="1100" b="0" i="0" u="none" strike="noStrike" cap="none" normalizeH="0" baseline="0" dirty="0" smtClean="0">
              <a:ln>
                <a:noFill/>
              </a:ln>
              <a:solidFill>
                <a:schemeClr val="tx1"/>
              </a:solidFill>
              <a:effectLst/>
            </a:endParaRPr>
          </a:p>
        </p:txBody>
      </p:sp>
      <p:pic>
        <p:nvPicPr>
          <p:cNvPr id="6147" name="Picture 3" descr="Ah putain les cons ! Non seulement dieu n'existe pas mais ses représentants sont toujours aussi médiocres ! &#10;&#10;Voilà que deux crétins ont déboulé ce matin à Charlie Hebdo. Ils étaient armés. Ils ont tiré. Parmi les victimes on a relevé Cabu. Ce qui me laisse sur le flanc c'est que les personnes qui ont fait ça viennent de se tirer une balle dans le pied. Ce faisant ils attisent encore un peu plus la haine et la colère contre leur communauté. Je doute qu'ils en soient conscients. &#10;Quand on est con : on est con ! &#10;C'est pitoyable. &#10;&#10;Comment peut-on se faire assassiner pour avoir fait un dessin ? Faut-il que les meurtriers soient stupides. Comme toujours les religieux de tous poils s'emploient à mettre le souk. Les Cathos sont prêts à casser du pédé et de l'avorteur. Des Juifs religieux persistent à assassiner des Palestiniens religieux aussi et des Mahométans entre deux kidnappings de petites filles tuent ceux qui se moquent du Prophète. Et bien sûr c'est chaque fois au nom de l'amour universel que s'arme le bras vengeur ! &#10;On est mal barré. &#10;&#10;Avec Cabu nous partageons beaucoup de choses. Il est anar. Je le suis. Il aime rire. Je passe ma vie à faire la même chose. Ce matin lorsque j'ai entendu que le journal a été attaqué j'ai eu le souffle coupé. Je me suis mis à pleurer. Comme un gamin auquel on vient d'annoncer que le Père Noël est une blague. &#10;Cabu qui m'a tant fait rire me laisse en larme. &#10;Cabu ! Bon sang...&#10;&#10;Un jour au moment de prendre l'antenne, Dorothée grimpe sur la table sur laquelle Cabu fait ses dessins. Je suis assis à côté de lui. Do est en mini jupe. Je me tourne vers lui et je dis : &quot;Si tu te penches un peu tu pourras voir ses couilles !&quot;. Je revois encore mon camarade éclater de rire et se plier en deux pour ne pas qu'on le voit ainsi au moment où s'ouvre l'antenne...&#10;C'est comme ça que je veux me souvenir de lui. Riant à s'en décrocher la mâchoire et l'oeil brillant. &#10;&#10;Cabu est mort et la connerie ne s'est encore jamais aussi bien portée !&#10;L'injustice est flagrante. &#10;&#10;Je tiens personnellement à remercier le Prophète qui en envoyant ses deux sbires assassiner mon copain me fait une sorte de clin d'oeil car j'ai bien compris qu'il avait été fier de mon papier sur Framboisier et qu'il tenait à m'en faire rédiger un autre pour le plaisir de la lecture. &#10;&#10;Putains de cons !">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6540" y="5780764"/>
            <a:ext cx="2154038" cy="1598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7897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98937" y="1865614"/>
            <a:ext cx="5291959" cy="646331"/>
          </a:xfrm>
          <a:prstGeom prst="rect">
            <a:avLst/>
          </a:prstGeom>
        </p:spPr>
        <p:txBody>
          <a:bodyPr wrap="square">
            <a:spAutoFit/>
          </a:bodyPr>
          <a:lstStyle/>
          <a:p>
            <a:r>
              <a:rPr lang="en-GB" dirty="0" smtClean="0">
                <a:hlinkClick r:id="rId2"/>
              </a:rPr>
              <a:t>http://enseigner.tv5monde.com/fle/je-suis-charlie</a:t>
            </a:r>
            <a:endParaRPr lang="en-GB" dirty="0" smtClean="0"/>
          </a:p>
          <a:p>
            <a:endParaRPr lang="en-GB" dirty="0"/>
          </a:p>
        </p:txBody>
      </p:sp>
      <p:sp>
        <p:nvSpPr>
          <p:cNvPr id="5" name="TextBox 4">
            <a:hlinkClick r:id="rId3" action="ppaction://hlinkfile"/>
          </p:cNvPr>
          <p:cNvSpPr txBox="1"/>
          <p:nvPr/>
        </p:nvSpPr>
        <p:spPr>
          <a:xfrm>
            <a:off x="809297" y="2827283"/>
            <a:ext cx="2543503" cy="369332"/>
          </a:xfrm>
          <a:prstGeom prst="rect">
            <a:avLst/>
          </a:prstGeom>
          <a:noFill/>
        </p:spPr>
        <p:txBody>
          <a:bodyPr wrap="square" rtlCol="0">
            <a:spAutoFit/>
          </a:bodyPr>
          <a:lstStyle/>
          <a:p>
            <a:r>
              <a:rPr lang="en-GB" dirty="0" smtClean="0"/>
              <a:t>Transcript</a:t>
            </a:r>
            <a:endParaRPr lang="en-GB" dirty="0"/>
          </a:p>
        </p:txBody>
      </p:sp>
    </p:spTree>
    <p:extLst>
      <p:ext uri="{BB962C8B-B14F-4D97-AF65-F5344CB8AC3E}">
        <p14:creationId xmlns:p14="http://schemas.microsoft.com/office/powerpoint/2010/main" val="3853158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0980" y="537581"/>
            <a:ext cx="6626772" cy="1200329"/>
          </a:xfrm>
          <a:prstGeom prst="rect">
            <a:avLst/>
          </a:prstGeom>
        </p:spPr>
        <p:txBody>
          <a:bodyPr wrap="square">
            <a:spAutoFit/>
          </a:bodyPr>
          <a:lstStyle/>
          <a:p>
            <a:r>
              <a:rPr lang="en-GB" dirty="0" smtClean="0">
                <a:hlinkClick r:id="rId2"/>
              </a:rPr>
              <a:t>http://www.tv5monde.com/cms/chaine-francophone/info/Les-dossiers-de-la-redaction/France-2015/p-29961-Charlie-Hebdo-l-hommage-des-dessinateurs.htm</a:t>
            </a:r>
            <a:endParaRPr lang="en-GB" dirty="0" smtClean="0"/>
          </a:p>
          <a:p>
            <a:endParaRPr lang="en-GB" dirty="0"/>
          </a:p>
        </p:txBody>
      </p:sp>
      <p:sp>
        <p:nvSpPr>
          <p:cNvPr id="3" name="Rectangle 2"/>
          <p:cNvSpPr/>
          <p:nvPr/>
        </p:nvSpPr>
        <p:spPr>
          <a:xfrm>
            <a:off x="2741146" y="3244334"/>
            <a:ext cx="3661708" cy="646331"/>
          </a:xfrm>
          <a:prstGeom prst="rect">
            <a:avLst/>
          </a:prstGeom>
        </p:spPr>
        <p:txBody>
          <a:bodyPr wrap="none">
            <a:spAutoFit/>
          </a:bodyPr>
          <a:lstStyle/>
          <a:p>
            <a:r>
              <a:rPr lang="en-GB" dirty="0" smtClean="0">
                <a:hlinkClick r:id="rId3"/>
              </a:rPr>
              <a:t>http://www.cartooningforpeace.org/</a:t>
            </a:r>
            <a:endParaRPr lang="en-GB" dirty="0" smtClean="0"/>
          </a:p>
          <a:p>
            <a:endParaRPr lang="en-GB" dirty="0"/>
          </a:p>
        </p:txBody>
      </p:sp>
      <p:sp>
        <p:nvSpPr>
          <p:cNvPr id="4" name="Rectangle 3"/>
          <p:cNvSpPr/>
          <p:nvPr/>
        </p:nvSpPr>
        <p:spPr>
          <a:xfrm>
            <a:off x="1293089" y="5212423"/>
            <a:ext cx="3331810" cy="369332"/>
          </a:xfrm>
          <a:prstGeom prst="rect">
            <a:avLst/>
          </a:prstGeom>
        </p:spPr>
        <p:txBody>
          <a:bodyPr wrap="none">
            <a:spAutoFit/>
          </a:bodyPr>
          <a:lstStyle/>
          <a:p>
            <a:r>
              <a:rPr lang="en-GB" dirty="0">
                <a:hlinkClick r:id="rId4"/>
              </a:rPr>
              <a:t>http://enseigner.tv5monde.com</a:t>
            </a:r>
            <a:r>
              <a:rPr lang="en-GB" dirty="0" smtClean="0">
                <a:hlinkClick r:id="rId4"/>
              </a:rPr>
              <a:t>/</a:t>
            </a:r>
            <a:r>
              <a:rPr lang="en-GB" dirty="0" smtClean="0"/>
              <a:t> </a:t>
            </a:r>
            <a:endParaRPr lang="en-GB" dirty="0"/>
          </a:p>
        </p:txBody>
      </p:sp>
    </p:spTree>
    <p:extLst>
      <p:ext uri="{BB962C8B-B14F-4D97-AF65-F5344CB8AC3E}">
        <p14:creationId xmlns:p14="http://schemas.microsoft.com/office/powerpoint/2010/main" val="3973244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492760"/>
            <a:ext cx="9179316" cy="5895161"/>
          </a:xfrm>
          <a:prstGeom prst="rect">
            <a:avLst/>
          </a:prstGeom>
        </p:spPr>
      </p:pic>
      <p:sp>
        <p:nvSpPr>
          <p:cNvPr id="3" name="TextBox 2"/>
          <p:cNvSpPr txBox="1"/>
          <p:nvPr/>
        </p:nvSpPr>
        <p:spPr>
          <a:xfrm>
            <a:off x="2476500" y="5715000"/>
            <a:ext cx="4305300" cy="707886"/>
          </a:xfrm>
          <a:prstGeom prst="rect">
            <a:avLst/>
          </a:prstGeom>
          <a:noFill/>
        </p:spPr>
        <p:txBody>
          <a:bodyPr wrap="square" rtlCol="0">
            <a:spAutoFit/>
          </a:bodyPr>
          <a:lstStyle/>
          <a:p>
            <a:pPr algn="ctr"/>
            <a:r>
              <a:rPr lang="en-GB" sz="4000" dirty="0" smtClean="0">
                <a:solidFill>
                  <a:schemeClr val="bg1"/>
                </a:solidFill>
              </a:rPr>
              <a:t>1978-1988</a:t>
            </a:r>
            <a:endParaRPr lang="en-GB" sz="4000" dirty="0">
              <a:solidFill>
                <a:schemeClr val="bg1"/>
              </a:solidFill>
            </a:endParaRPr>
          </a:p>
        </p:txBody>
      </p:sp>
    </p:spTree>
    <p:extLst>
      <p:ext uri="{BB962C8B-B14F-4D97-AF65-F5344CB8AC3E}">
        <p14:creationId xmlns:p14="http://schemas.microsoft.com/office/powerpoint/2010/main" val="8091967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09600"/>
            <a:ext cx="9144000" cy="5632311"/>
          </a:xfrm>
          <a:prstGeom prst="rect">
            <a:avLst/>
          </a:prstGeom>
          <a:noFill/>
        </p:spPr>
        <p:txBody>
          <a:bodyPr wrap="square" rtlCol="0">
            <a:spAutoFit/>
          </a:bodyPr>
          <a:lstStyle/>
          <a:p>
            <a:r>
              <a:rPr lang="en-GB" sz="6000" dirty="0" err="1" smtClean="0"/>
              <a:t>Lundi</a:t>
            </a:r>
            <a:r>
              <a:rPr lang="en-GB" sz="6000" dirty="0" smtClean="0"/>
              <a:t>, </a:t>
            </a:r>
            <a:r>
              <a:rPr lang="en-GB" sz="6000" dirty="0" err="1" smtClean="0"/>
              <a:t>mardi</a:t>
            </a:r>
            <a:r>
              <a:rPr lang="en-GB" sz="6000" dirty="0" smtClean="0"/>
              <a:t>, </a:t>
            </a:r>
            <a:r>
              <a:rPr lang="en-GB" sz="6000" dirty="0" err="1" smtClean="0"/>
              <a:t>jeudi</a:t>
            </a:r>
            <a:r>
              <a:rPr lang="en-GB" sz="6000" dirty="0" smtClean="0"/>
              <a:t> et </a:t>
            </a:r>
            <a:r>
              <a:rPr lang="en-GB" sz="6000" dirty="0" err="1" smtClean="0"/>
              <a:t>vendredi</a:t>
            </a:r>
            <a:endParaRPr lang="en-GB" sz="6000" dirty="0" smtClean="0"/>
          </a:p>
          <a:p>
            <a:endParaRPr lang="en-GB" sz="6000" dirty="0" smtClean="0"/>
          </a:p>
          <a:p>
            <a:r>
              <a:rPr lang="en-GB" sz="6000" dirty="0" smtClean="0"/>
              <a:t>17 – 18h</a:t>
            </a:r>
          </a:p>
          <a:p>
            <a:endParaRPr lang="en-GB" sz="6000" dirty="0"/>
          </a:p>
          <a:p>
            <a:r>
              <a:rPr lang="en-GB" sz="6000" dirty="0" err="1" smtClean="0"/>
              <a:t>Mercredi</a:t>
            </a:r>
            <a:r>
              <a:rPr lang="en-GB" sz="6000" dirty="0" smtClean="0"/>
              <a:t> </a:t>
            </a:r>
            <a:r>
              <a:rPr lang="en-GB" sz="6000" dirty="0" err="1" smtClean="0"/>
              <a:t>matin</a:t>
            </a:r>
            <a:r>
              <a:rPr lang="en-GB" sz="6000" dirty="0" smtClean="0"/>
              <a:t> et après-mid</a:t>
            </a:r>
          </a:p>
        </p:txBody>
      </p:sp>
    </p:spTree>
    <p:extLst>
      <p:ext uri="{BB962C8B-B14F-4D97-AF65-F5344CB8AC3E}">
        <p14:creationId xmlns:p14="http://schemas.microsoft.com/office/powerpoint/2010/main" val="3263439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osibo-news.com/wp-content/uploads/2012/04/recrea2-04-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034" y="103032"/>
            <a:ext cx="10021554" cy="6436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6530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data.over-blog.com/0/59/04/95/5/do-et-jacky-recrea2-7oct1981-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15000" cy="42862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fanmusik.com/wp-content/uploads/2013/11/nosanneesrecrea2-recrea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9074" y="0"/>
            <a:ext cx="5854926" cy="42862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4858435"/>
            <a:ext cx="5715000" cy="369332"/>
          </a:xfrm>
          <a:prstGeom prst="rect">
            <a:avLst/>
          </a:prstGeom>
        </p:spPr>
        <p:txBody>
          <a:bodyPr wrap="square">
            <a:spAutoFit/>
          </a:bodyPr>
          <a:lstStyle/>
          <a:p>
            <a:r>
              <a:rPr lang="en-GB" dirty="0" smtClean="0">
                <a:hlinkClick r:id="rId4"/>
              </a:rPr>
              <a:t>https://www.youtube.com/watch?v=WNBTCayvqt8</a:t>
            </a:r>
            <a:r>
              <a:rPr lang="en-GB" dirty="0" smtClean="0"/>
              <a:t> </a:t>
            </a:r>
            <a:endParaRPr lang="en-GB" dirty="0"/>
          </a:p>
        </p:txBody>
      </p:sp>
      <p:sp>
        <p:nvSpPr>
          <p:cNvPr id="3" name="Rectangle 2"/>
          <p:cNvSpPr/>
          <p:nvPr/>
        </p:nvSpPr>
        <p:spPr>
          <a:xfrm>
            <a:off x="0" y="6007421"/>
            <a:ext cx="5214577" cy="646331"/>
          </a:xfrm>
          <a:prstGeom prst="rect">
            <a:avLst/>
          </a:prstGeom>
        </p:spPr>
        <p:txBody>
          <a:bodyPr wrap="square">
            <a:spAutoFit/>
          </a:bodyPr>
          <a:lstStyle/>
          <a:p>
            <a:r>
              <a:rPr lang="en-GB" dirty="0" err="1" smtClean="0"/>
              <a:t>Générique</a:t>
            </a:r>
            <a:r>
              <a:rPr lang="en-GB" dirty="0" smtClean="0"/>
              <a:t> de fin – </a:t>
            </a:r>
            <a:r>
              <a:rPr lang="en-GB" dirty="0" err="1" smtClean="0"/>
              <a:t>récré</a:t>
            </a:r>
            <a:r>
              <a:rPr lang="en-GB" dirty="0" smtClean="0"/>
              <a:t> A2</a:t>
            </a:r>
          </a:p>
          <a:p>
            <a:r>
              <a:rPr lang="en-GB" dirty="0" smtClean="0">
                <a:hlinkClick r:id="rId5"/>
              </a:rPr>
              <a:t>https://www.youtube.com/watch?v=y5-IJcI1WjU</a:t>
            </a:r>
            <a:r>
              <a:rPr lang="en-GB" dirty="0" smtClean="0"/>
              <a:t> </a:t>
            </a:r>
            <a:endParaRPr lang="en-GB" dirty="0"/>
          </a:p>
        </p:txBody>
      </p:sp>
      <p:sp>
        <p:nvSpPr>
          <p:cNvPr id="4" name="Rectangle 3"/>
          <p:cNvSpPr/>
          <p:nvPr/>
        </p:nvSpPr>
        <p:spPr>
          <a:xfrm>
            <a:off x="741509" y="4304437"/>
            <a:ext cx="5513294" cy="646331"/>
          </a:xfrm>
          <a:prstGeom prst="rect">
            <a:avLst/>
          </a:prstGeom>
        </p:spPr>
        <p:txBody>
          <a:bodyPr wrap="square">
            <a:spAutoFit/>
          </a:bodyPr>
          <a:lstStyle/>
          <a:p>
            <a:r>
              <a:rPr lang="en-GB" dirty="0" smtClean="0">
                <a:hlinkClick r:id="rId6"/>
              </a:rPr>
              <a:t>https://www.youtube.com/watch?v=Cqy3xw-oFsY</a:t>
            </a:r>
            <a:endParaRPr lang="en-GB" dirty="0" smtClean="0"/>
          </a:p>
          <a:p>
            <a:endParaRPr lang="en-GB" dirty="0"/>
          </a:p>
        </p:txBody>
      </p:sp>
      <p:sp>
        <p:nvSpPr>
          <p:cNvPr id="5" name="Rectangle 4"/>
          <p:cNvSpPr/>
          <p:nvPr/>
        </p:nvSpPr>
        <p:spPr>
          <a:xfrm>
            <a:off x="126785" y="5361090"/>
            <a:ext cx="5282773" cy="646331"/>
          </a:xfrm>
          <a:prstGeom prst="rect">
            <a:avLst/>
          </a:prstGeom>
        </p:spPr>
        <p:txBody>
          <a:bodyPr wrap="square">
            <a:spAutoFit/>
          </a:bodyPr>
          <a:lstStyle/>
          <a:p>
            <a:r>
              <a:rPr lang="en-GB" dirty="0" smtClean="0"/>
              <a:t>1 image 2 silhouettes </a:t>
            </a:r>
            <a:r>
              <a:rPr lang="en-GB" dirty="0" smtClean="0">
                <a:hlinkClick r:id="rId7"/>
              </a:rPr>
              <a:t>https://www.youtube.com/watch?v=s0AdyQwlxLs</a:t>
            </a:r>
            <a:r>
              <a:rPr lang="en-GB" dirty="0" smtClean="0"/>
              <a:t> </a:t>
            </a:r>
            <a:endParaRPr lang="en-GB" dirty="0"/>
          </a:p>
        </p:txBody>
      </p:sp>
      <p:sp>
        <p:nvSpPr>
          <p:cNvPr id="6" name="Rectangle 5"/>
          <p:cNvSpPr/>
          <p:nvPr/>
        </p:nvSpPr>
        <p:spPr>
          <a:xfrm>
            <a:off x="5214577" y="4766102"/>
            <a:ext cx="3527932" cy="923330"/>
          </a:xfrm>
          <a:prstGeom prst="rect">
            <a:avLst/>
          </a:prstGeom>
        </p:spPr>
        <p:txBody>
          <a:bodyPr wrap="square">
            <a:spAutoFit/>
          </a:bodyPr>
          <a:lstStyle/>
          <a:p>
            <a:r>
              <a:rPr lang="en-GB" dirty="0" smtClean="0"/>
              <a:t>Le </a:t>
            </a:r>
            <a:r>
              <a:rPr lang="en-GB" dirty="0" err="1" smtClean="0"/>
              <a:t>nez</a:t>
            </a:r>
            <a:r>
              <a:rPr lang="en-GB" dirty="0" smtClean="0"/>
              <a:t> de </a:t>
            </a:r>
            <a:r>
              <a:rPr lang="en-GB" dirty="0" err="1" smtClean="0"/>
              <a:t>Dorothee</a:t>
            </a:r>
            <a:r>
              <a:rPr lang="en-GB" dirty="0" smtClean="0"/>
              <a:t> </a:t>
            </a:r>
            <a:r>
              <a:rPr lang="en-GB" dirty="0" smtClean="0">
                <a:hlinkClick r:id="rId8"/>
              </a:rPr>
              <a:t>https://www.youtube.com/watch?v=hLfH4m5EdP0</a:t>
            </a:r>
            <a:r>
              <a:rPr lang="en-GB" dirty="0" smtClean="0"/>
              <a:t> </a:t>
            </a:r>
            <a:endParaRPr lang="en-GB" dirty="0"/>
          </a:p>
        </p:txBody>
      </p:sp>
    </p:spTree>
    <p:extLst>
      <p:ext uri="{BB962C8B-B14F-4D97-AF65-F5344CB8AC3E}">
        <p14:creationId xmlns:p14="http://schemas.microsoft.com/office/powerpoint/2010/main" val="2540354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i-cms.linternaute.com/image_cms/750/2503848-sa-collaboration-avec-dorothee-pour-recre-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38" y="148106"/>
            <a:ext cx="9027062" cy="601804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16938" y="6370526"/>
            <a:ext cx="9027062" cy="646331"/>
          </a:xfrm>
          <a:prstGeom prst="rect">
            <a:avLst/>
          </a:prstGeom>
        </p:spPr>
        <p:txBody>
          <a:bodyPr wrap="square">
            <a:spAutoFit/>
          </a:bodyPr>
          <a:lstStyle/>
          <a:p>
            <a:r>
              <a:rPr lang="en-GB" dirty="0" smtClean="0">
                <a:hlinkClick r:id="rId3"/>
              </a:rPr>
              <a:t>http://www.linternaute.com/actualite/societe-france/hommage-a-cabu-dessinateur-culte-de-charlie-hebdo/sa-collaboration-avec-dorothee-pour-recre-a2.shtml</a:t>
            </a:r>
            <a:r>
              <a:rPr lang="en-GB" dirty="0" smtClean="0"/>
              <a:t> </a:t>
            </a:r>
            <a:endParaRPr lang="en-GB" dirty="0"/>
          </a:p>
        </p:txBody>
      </p:sp>
    </p:spTree>
    <p:extLst>
      <p:ext uri="{BB962C8B-B14F-4D97-AF65-F5344CB8AC3E}">
        <p14:creationId xmlns:p14="http://schemas.microsoft.com/office/powerpoint/2010/main" val="3646191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yberclubdorothee.free.fr/cominiquede%20pree/1COUV_DO_B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1" y="0"/>
            <a:ext cx="6116957" cy="7658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599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bedetheque.com/media/Couvertures/nezdedorothe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8275" y="579437"/>
            <a:ext cx="3810000" cy="5314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522028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309</TotalTime>
  <Words>100</Words>
  <Application>Microsoft Office PowerPoint</Application>
  <PresentationFormat>On-screen Show (4:3)</PresentationFormat>
  <Paragraphs>31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Upper Wharfedale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Mrs Burns</dc:creator>
  <cp:lastModifiedBy>Mrs Burns</cp:lastModifiedBy>
  <cp:revision>14</cp:revision>
  <dcterms:created xsi:type="dcterms:W3CDTF">2015-01-12T13:06:20Z</dcterms:created>
  <dcterms:modified xsi:type="dcterms:W3CDTF">2015-01-12T18:18:50Z</dcterms:modified>
</cp:coreProperties>
</file>